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3" r:id="rId5"/>
    <p:sldId id="278" r:id="rId6"/>
    <p:sldId id="27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80356"/>
            <a:ext cx="8278688" cy="215695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Регистрация читателей ННГУ для полнотекстового доступа к ЭБС из дома</a:t>
            </a:r>
            <a:br>
              <a:rPr lang="ru-RU" sz="3200" b="1" dirty="0" smtClean="0"/>
            </a:br>
            <a:endParaRPr lang="ru-RU" sz="3200" b="1" dirty="0"/>
          </a:p>
        </p:txBody>
      </p:sp>
      <p:pic>
        <p:nvPicPr>
          <p:cNvPr id="5" name="Picture 2" descr="C:\Яковлев\BooksUp\Визуал\Редизайн BOOK_UP\БУК ап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490" y="1484784"/>
            <a:ext cx="4032448" cy="25955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2806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6480720" cy="74751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Содержание</a:t>
            </a:r>
          </a:p>
        </p:txBody>
      </p:sp>
      <p:pic>
        <p:nvPicPr>
          <p:cNvPr id="1026" name="Picture 2" descr="C:\Яковлев\BooksUp\Визуал\Редизайн BOOK_UP\БУК ап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936103" cy="6025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5976" y="2181442"/>
            <a:ext cx="8280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+mj-lt"/>
              </a:rPr>
              <a:t>Как </a:t>
            </a:r>
            <a:r>
              <a:rPr lang="ru-RU" dirty="0" smtClean="0">
                <a:latin typeface="+mj-lt"/>
              </a:rPr>
              <a:t>зарегистрироваться с компьютера или устройства в сети ННГУ</a:t>
            </a:r>
            <a:endParaRPr lang="ru-RU" b="1" dirty="0">
              <a:latin typeface="+mj-lt"/>
            </a:endParaRPr>
          </a:p>
          <a:p>
            <a:pPr marL="342900" indent="-342900">
              <a:buAutoNum type="arabicPeriod"/>
            </a:pPr>
            <a:r>
              <a:rPr lang="ru-RU" sz="1800" dirty="0" smtClean="0">
                <a:latin typeface="+mj-lt"/>
              </a:rPr>
              <a:t>Как </a:t>
            </a:r>
            <a:r>
              <a:rPr lang="ru-RU" dirty="0" smtClean="0"/>
              <a:t>зарегистрироваться из дома и получить доступ как читатель ННГУ</a:t>
            </a:r>
          </a:p>
        </p:txBody>
      </p:sp>
    </p:spTree>
    <p:extLst>
      <p:ext uri="{BB962C8B-B14F-4D97-AF65-F5344CB8AC3E}">
        <p14:creationId xmlns="" xmlns:p14="http://schemas.microsoft.com/office/powerpoint/2010/main" val="295131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260170"/>
            <a:ext cx="6734884" cy="747514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Codec Cold Bold" pitchFamily="2" charset="0"/>
              </a:rPr>
              <a:t>Вариант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Codec Cold Bold" pitchFamily="2" charset="0"/>
              </a:rPr>
              <a:t>1: </a:t>
            </a:r>
            <a:r>
              <a:rPr lang="ru-RU" sz="2400" dirty="0">
                <a:latin typeface="Codec Cold Bold" pitchFamily="2" charset="0"/>
              </a:rPr>
              <a:t>в сети </a:t>
            </a:r>
            <a:r>
              <a:rPr lang="ru-RU" sz="2400" dirty="0" smtClean="0">
                <a:latin typeface="Codec Cold Bold" pitchFamily="2" charset="0"/>
              </a:rPr>
              <a:t>ННГУ</a:t>
            </a:r>
            <a:r>
              <a:rPr lang="ru-RU" sz="1050" dirty="0">
                <a:latin typeface="Codec Cold News" pitchFamily="2" charset="0"/>
              </a:rPr>
              <a:t/>
            </a:r>
            <a:br>
              <a:rPr lang="ru-RU" sz="1050" dirty="0">
                <a:latin typeface="Codec Cold News" pitchFamily="2" charset="0"/>
              </a:rPr>
            </a:br>
            <a:endParaRPr lang="ru-RU" sz="2400" dirty="0">
              <a:latin typeface="Codec Cold Bold" pitchFamily="2" charset="0"/>
            </a:endParaRPr>
          </a:p>
        </p:txBody>
      </p:sp>
      <p:pic>
        <p:nvPicPr>
          <p:cNvPr id="1026" name="Picture 2" descr="C:\Яковлев\BooksUp\Визуал\Редизайн BOOK_UP\БУК ап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936103" cy="6025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229775"/>
            <a:ext cx="828091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odec Cold News" pitchFamily="2" charset="0"/>
              </a:rPr>
              <a:t>Необходимо </a:t>
            </a:r>
            <a:r>
              <a:rPr lang="ru-RU" sz="2000" b="1" dirty="0">
                <a:latin typeface="Codec Cold News" pitchFamily="2" charset="0"/>
              </a:rPr>
              <a:t>зайти на </a:t>
            </a:r>
            <a:r>
              <a:rPr lang="en-US" sz="2000" b="1" dirty="0">
                <a:latin typeface="Codec Cold News" pitchFamily="2" charset="0"/>
              </a:rPr>
              <a:t>books-up.ru</a:t>
            </a:r>
            <a:r>
              <a:rPr lang="ru-RU" sz="2000" b="1" dirty="0">
                <a:latin typeface="Codec Cold News" pitchFamily="2" charset="0"/>
              </a:rPr>
              <a:t> </a:t>
            </a:r>
            <a:r>
              <a:rPr lang="ru-RU" sz="2000" b="1" dirty="0" smtClean="0">
                <a:latin typeface="Codec Cold News" pitchFamily="2" charset="0"/>
              </a:rPr>
              <a:t> </a:t>
            </a:r>
            <a:r>
              <a:rPr lang="ru-RU" sz="2000" dirty="0" smtClean="0">
                <a:latin typeface="Codec Cold News" pitchFamily="2" charset="0"/>
              </a:rPr>
              <a:t>с </a:t>
            </a:r>
            <a:r>
              <a:rPr lang="ru-RU" dirty="0" smtClean="0">
                <a:latin typeface="Codec Cold News" pitchFamily="2" charset="0"/>
              </a:rPr>
              <a:t>любого устройства, подключенного к </a:t>
            </a:r>
            <a:r>
              <a:rPr lang="ru-RU" dirty="0" err="1" smtClean="0">
                <a:latin typeface="Codec Cold News" pitchFamily="2" charset="0"/>
              </a:rPr>
              <a:t>Wi-Fi</a:t>
            </a:r>
            <a:r>
              <a:rPr lang="ru-RU" dirty="0" smtClean="0">
                <a:latin typeface="Codec Cold News" pitchFamily="2" charset="0"/>
              </a:rPr>
              <a:t> сети ННГУ или с любого компьютера в сети ННГУ (убедиться, что устройство в сети ННГУ – в </a:t>
            </a:r>
            <a:r>
              <a:rPr lang="ru-RU" dirty="0">
                <a:latin typeface="Codec Cold News" pitchFamily="2" charset="0"/>
              </a:rPr>
              <a:t>правом верхнем углу </a:t>
            </a:r>
            <a:r>
              <a:rPr lang="ru-RU" dirty="0" smtClean="0">
                <a:latin typeface="Codec Cold News" pitchFamily="2" charset="0"/>
              </a:rPr>
              <a:t>должно быть «Нижегородский государственный университет им. Н.И. Лобачевского»)</a:t>
            </a:r>
            <a:endParaRPr lang="ru-RU" dirty="0">
              <a:latin typeface="Codec Cold News" pitchFamily="2" charset="0"/>
            </a:endParaRPr>
          </a:p>
          <a:p>
            <a:endParaRPr lang="ru-RU" dirty="0">
              <a:latin typeface="+mj-lt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sz="2000" b="1" dirty="0">
              <a:solidFill>
                <a:schemeClr val="accent6">
                  <a:lumMod val="75000"/>
                </a:schemeClr>
              </a:solidFill>
              <a:latin typeface="Codec Cold News" pitchFamily="2" charset="0"/>
            </a:endParaRPr>
          </a:p>
          <a:p>
            <a:endParaRPr lang="ru-RU" dirty="0">
              <a:latin typeface="Codec Cold News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E42623B-FB81-46DF-BB54-9297E74CFB84}"/>
              </a:ext>
            </a:extLst>
          </p:cNvPr>
          <p:cNvSpPr txBox="1"/>
          <p:nvPr/>
        </p:nvSpPr>
        <p:spPr>
          <a:xfrm>
            <a:off x="357158" y="2714620"/>
            <a:ext cx="3744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dec Cold News" pitchFamily="2" charset="0"/>
              </a:rPr>
              <a:t>1.</a:t>
            </a:r>
            <a:r>
              <a:rPr lang="ru-RU" dirty="0">
                <a:latin typeface="Codec Cold News" pitchFamily="2" charset="0"/>
              </a:rPr>
              <a:t> В правом верхнем углу сайта есть иконка личного кабинета. Нажмите на нее.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D852698-A787-4533-B14C-A819F1A873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276872"/>
            <a:ext cx="2779769" cy="162153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A32F1A0-6694-4BC1-8D1F-8742F988C0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41" y="4136018"/>
            <a:ext cx="2451730" cy="17104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DFAB463-8C85-434F-A0E2-4F68664BCBB4}"/>
              </a:ext>
            </a:extLst>
          </p:cNvPr>
          <p:cNvSpPr txBox="1"/>
          <p:nvPr/>
        </p:nvSpPr>
        <p:spPr>
          <a:xfrm>
            <a:off x="4572000" y="4575324"/>
            <a:ext cx="3744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Codec Cold News" pitchFamily="2" charset="0"/>
            </a:endParaRPr>
          </a:p>
          <a:p>
            <a:r>
              <a:rPr lang="ru-RU" sz="3200" b="1" dirty="0">
                <a:latin typeface="Codec Cold News" pitchFamily="2" charset="0"/>
              </a:rPr>
              <a:t>2. </a:t>
            </a:r>
            <a:r>
              <a:rPr lang="ru-RU" dirty="0">
                <a:latin typeface="Codec Cold News" pitchFamily="2" charset="0"/>
              </a:rPr>
              <a:t>В выпадающем меню нажмите на «Регистрация»</a:t>
            </a:r>
          </a:p>
        </p:txBody>
      </p:sp>
    </p:spTree>
    <p:extLst>
      <p:ext uri="{BB962C8B-B14F-4D97-AF65-F5344CB8AC3E}">
        <p14:creationId xmlns="" xmlns:p14="http://schemas.microsoft.com/office/powerpoint/2010/main" val="144288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9960CB3-4982-4B68-B8E9-CECD7C31452E}"/>
              </a:ext>
            </a:extLst>
          </p:cNvPr>
          <p:cNvSpPr txBox="1"/>
          <p:nvPr/>
        </p:nvSpPr>
        <p:spPr>
          <a:xfrm>
            <a:off x="139928" y="1304961"/>
            <a:ext cx="387730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dec Cold News" pitchFamily="2" charset="0"/>
              </a:rPr>
              <a:t>3.</a:t>
            </a:r>
            <a:r>
              <a:rPr lang="ru-RU" dirty="0">
                <a:latin typeface="Codec Cold News" pitchFamily="2" charset="0"/>
              </a:rPr>
              <a:t> В форме регистрации выберите Физ. лицо (отмечено по умолчанию). Заполните обязательные поля. Логин и пароль – по желанию. Нажмите кнопку «Регистрация»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0627381-9052-4B4F-9925-1EF92DA77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304961"/>
            <a:ext cx="4248472" cy="237157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FB4204D-66DB-4949-9051-48E74D8472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28" y="4088034"/>
            <a:ext cx="4309349" cy="115851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7CF505A-FCFC-40E2-8FB3-6CE446369B32}"/>
              </a:ext>
            </a:extLst>
          </p:cNvPr>
          <p:cNvSpPr txBox="1"/>
          <p:nvPr/>
        </p:nvSpPr>
        <p:spPr>
          <a:xfrm>
            <a:off x="4824028" y="4221088"/>
            <a:ext cx="3744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dec Cold News" pitchFamily="2" charset="0"/>
              </a:rPr>
              <a:t>4.</a:t>
            </a:r>
            <a:r>
              <a:rPr lang="ru-RU" dirty="0">
                <a:latin typeface="Codec Cold News" pitchFamily="2" charset="0"/>
              </a:rPr>
              <a:t> На почту, которую Вы указали, придет ссылка. Пройдите по ней и пользуйтесь сайтом. </a:t>
            </a:r>
          </a:p>
        </p:txBody>
      </p:sp>
      <p:pic>
        <p:nvPicPr>
          <p:cNvPr id="15" name="Picture 2" descr="C:\Яковлев\BooksUp\Визуал\Редизайн BOOK_UP\БУК ап.png">
            <a:extLst>
              <a:ext uri="{FF2B5EF4-FFF2-40B4-BE49-F238E27FC236}">
                <a16:creationId xmlns:a16="http://schemas.microsoft.com/office/drawing/2014/main" xmlns="" id="{0B5FBB57-394C-47F6-A188-A0EE27E71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0442"/>
            <a:ext cx="936103" cy="6025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4282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4BBC67B-E436-423B-8A97-DEB98A880979}"/>
              </a:ext>
            </a:extLst>
          </p:cNvPr>
          <p:cNvSpPr txBox="1"/>
          <p:nvPr/>
        </p:nvSpPr>
        <p:spPr>
          <a:xfrm>
            <a:off x="413538" y="1196752"/>
            <a:ext cx="831692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odec Cold News" pitchFamily="2" charset="0"/>
              </a:rPr>
              <a:t>ВАЖНО при регистрации нескольких человек на одном устройстве: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Codec Cold News" pitchFamily="2" charset="0"/>
              </a:rPr>
              <a:t> </a:t>
            </a:r>
            <a:r>
              <a:rPr lang="ru-RU" sz="2000" dirty="0">
                <a:latin typeface="Codec Cold News" pitchFamily="2" charset="0"/>
              </a:rPr>
              <a:t>сразу после 4 действия нужно </a:t>
            </a:r>
            <a:r>
              <a:rPr lang="ru-RU" sz="2000" b="1" dirty="0">
                <a:latin typeface="Codec Cold News" pitchFamily="2" charset="0"/>
              </a:rPr>
              <a:t>зайти на почту и пройти по ссылке.</a:t>
            </a:r>
            <a:r>
              <a:rPr lang="ru-RU" sz="2000" dirty="0">
                <a:latin typeface="Codec Cold News" pitchFamily="2" charset="0"/>
              </a:rPr>
              <a:t> Если этого не сделать, то после регистрации следующего студента или сотрудника, </a:t>
            </a:r>
            <a:r>
              <a:rPr lang="ru-RU" sz="2000" b="1" dirty="0">
                <a:latin typeface="Codec Cold News" pitchFamily="2" charset="0"/>
              </a:rPr>
              <a:t>ссылка будет недействительна.</a:t>
            </a:r>
          </a:p>
          <a:p>
            <a:endParaRPr lang="ru-RU" sz="2000" dirty="0">
              <a:latin typeface="Codec Cold News" pitchFamily="2" charset="0"/>
            </a:endParaRPr>
          </a:p>
          <a:p>
            <a:r>
              <a:rPr lang="ru-RU" sz="2000" dirty="0">
                <a:latin typeface="Codec Cold News" pitchFamily="2" charset="0"/>
              </a:rPr>
              <a:t>После перехода по ссылке из почты на сайт </a:t>
            </a:r>
            <a:r>
              <a:rPr lang="en-US" sz="2000" dirty="0">
                <a:latin typeface="Codec Cold News" pitchFamily="2" charset="0"/>
              </a:rPr>
              <a:t>Books-up.ru </a:t>
            </a:r>
            <a:r>
              <a:rPr lang="ru-RU" sz="2400" b="1" dirty="0">
                <a:latin typeface="Codec Cold News" pitchFamily="2" charset="0"/>
              </a:rPr>
              <a:t>нужно выйти из профиля</a:t>
            </a:r>
            <a:r>
              <a:rPr lang="ru-RU" sz="2000" dirty="0">
                <a:latin typeface="Codec Cold News" pitchFamily="2" charset="0"/>
              </a:rPr>
              <a:t>, после чего можно начать регистрацию следующего пользователя</a:t>
            </a:r>
          </a:p>
        </p:txBody>
      </p:sp>
      <p:pic>
        <p:nvPicPr>
          <p:cNvPr id="5" name="Picture 2" descr="C:\Яковлев\BooksUp\Визуал\Редизайн BOOK_UP\БУК ап.png">
            <a:extLst>
              <a:ext uri="{FF2B5EF4-FFF2-40B4-BE49-F238E27FC236}">
                <a16:creationId xmlns:a16="http://schemas.microsoft.com/office/drawing/2014/main" xmlns="" id="{6B5F5A70-E5F8-4AAB-B0F4-A2E27A059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36103" cy="6025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501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8B03CA-39DD-42EA-8F6D-7F199B21C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3813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Codec Cold Bold" pitchFamily="2" charset="0"/>
              </a:rPr>
              <a:t>Вариант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Codec Cold Bold" pitchFamily="2" charset="0"/>
              </a:rPr>
              <a:t>2: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Codec Cold Bold" pitchFamily="2" charset="0"/>
              </a:rPr>
              <a:t> </a:t>
            </a:r>
            <a:r>
              <a:rPr lang="ru-RU" sz="2700" dirty="0">
                <a:latin typeface="Codec Cold Bold" pitchFamily="2" charset="0"/>
              </a:rPr>
              <a:t>если </a:t>
            </a:r>
            <a:r>
              <a:rPr lang="ru-RU" sz="2700" dirty="0" smtClean="0">
                <a:latin typeface="Codec Cold Bold" pitchFamily="2" charset="0"/>
              </a:rPr>
              <a:t>вы зарегистрировались </a:t>
            </a:r>
            <a:r>
              <a:rPr lang="ru-RU" sz="2700" dirty="0">
                <a:latin typeface="Codec Cold Bold" pitchFamily="2" charset="0"/>
              </a:rPr>
              <a:t>на </a:t>
            </a:r>
            <a:r>
              <a:rPr lang="en-US" sz="2700" dirty="0" err="1" smtClean="0">
                <a:latin typeface="Codec Cold Bold" pitchFamily="2" charset="0"/>
              </a:rPr>
              <a:t>BookUp</a:t>
            </a:r>
            <a:r>
              <a:rPr lang="ru-RU" sz="2700" dirty="0" smtClean="0">
                <a:latin typeface="Codec Cold Bold" pitchFamily="2" charset="0"/>
              </a:rPr>
              <a:t> из дома </a:t>
            </a:r>
            <a:r>
              <a:rPr lang="ru-RU" sz="2700" dirty="0">
                <a:latin typeface="Codec Cold Bold" pitchFamily="2" charset="0"/>
              </a:rPr>
              <a:t>и хотите </a:t>
            </a:r>
            <a:r>
              <a:rPr lang="ru-RU" sz="2700" dirty="0" smtClean="0">
                <a:latin typeface="Codec Cold Bold" pitchFamily="2" charset="0"/>
              </a:rPr>
              <a:t>получить доступ как читатель ННГУ</a:t>
            </a:r>
            <a:endParaRPr lang="ru-RU" sz="2700" dirty="0"/>
          </a:p>
        </p:txBody>
      </p:sp>
      <p:pic>
        <p:nvPicPr>
          <p:cNvPr id="4" name="Picture 2" descr="C:\Яковлев\BooksUp\Визуал\Редизайн BOOK_UP\БУК ап.png">
            <a:extLst>
              <a:ext uri="{FF2B5EF4-FFF2-40B4-BE49-F238E27FC236}">
                <a16:creationId xmlns:a16="http://schemas.microsoft.com/office/drawing/2014/main" xmlns="" id="{5F382DA9-DC07-41B0-92E0-DB72DD9E6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32656"/>
            <a:ext cx="936103" cy="6025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B86DF05-86C5-4EBF-81DB-9686C7BC415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1747738"/>
            <a:ext cx="5000625" cy="2819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7146E69-D5C6-403E-9138-E27B9BC5CF12}"/>
              </a:ext>
            </a:extLst>
          </p:cNvPr>
          <p:cNvSpPr txBox="1"/>
          <p:nvPr/>
        </p:nvSpPr>
        <p:spPr>
          <a:xfrm>
            <a:off x="291454" y="1700808"/>
            <a:ext cx="312841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odec Cold News" pitchFamily="2" charset="0"/>
              </a:rPr>
              <a:t>1.</a:t>
            </a:r>
            <a:r>
              <a:rPr lang="ru-RU" sz="2800" dirty="0">
                <a:latin typeface="Codec Cold News" pitchFamily="2" charset="0"/>
              </a:rPr>
              <a:t> </a:t>
            </a:r>
            <a:r>
              <a:rPr lang="ru-RU" dirty="0">
                <a:latin typeface="Codec Cold News" pitchFamily="2" charset="0"/>
              </a:rPr>
              <a:t>Войдите в свой аккаунт и выберите в личном кабинете «Мои организации»</a:t>
            </a:r>
          </a:p>
          <a:p>
            <a:endParaRPr lang="ru-RU" dirty="0">
              <a:latin typeface="Codec Cold News" pitchFamily="2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4D3095E8-4DED-422B-A2C7-7A82F18E6F0A}"/>
              </a:ext>
            </a:extLst>
          </p:cNvPr>
          <p:cNvCxnSpPr/>
          <p:nvPr/>
        </p:nvCxnSpPr>
        <p:spPr>
          <a:xfrm flipV="1">
            <a:off x="5796136" y="3645024"/>
            <a:ext cx="720080" cy="6480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AC034A0-0B95-4125-99A0-A84777E29C3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924944"/>
            <a:ext cx="3988297" cy="375118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39E4704-C142-4319-AD44-F58B500EBF1B}"/>
              </a:ext>
            </a:extLst>
          </p:cNvPr>
          <p:cNvSpPr txBox="1"/>
          <p:nvPr/>
        </p:nvSpPr>
        <p:spPr>
          <a:xfrm>
            <a:off x="4643438" y="4979293"/>
            <a:ext cx="4286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odec Cold News" pitchFamily="2" charset="0"/>
              </a:rPr>
              <a:t>2.</a:t>
            </a:r>
            <a:r>
              <a:rPr lang="ru-RU" sz="2800" dirty="0">
                <a:latin typeface="Codec Cold News" pitchFamily="2" charset="0"/>
              </a:rPr>
              <a:t> </a:t>
            </a:r>
            <a:r>
              <a:rPr lang="ru-RU" dirty="0">
                <a:latin typeface="Codec Cold News" pitchFamily="2" charset="0"/>
              </a:rPr>
              <a:t>Отметьте свой </a:t>
            </a:r>
            <a:r>
              <a:rPr lang="ru-RU" dirty="0" smtClean="0">
                <a:latin typeface="Codec Cold News" pitchFamily="2" charset="0"/>
              </a:rPr>
              <a:t>статус</a:t>
            </a:r>
            <a:r>
              <a:rPr lang="ru-RU" dirty="0" smtClean="0">
                <a:latin typeface="Codec Cold News" pitchFamily="2" charset="0"/>
              </a:rPr>
              <a:t>,</a:t>
            </a:r>
            <a:r>
              <a:rPr lang="ru-RU" dirty="0" smtClean="0">
                <a:latin typeface="Codec Cold News" pitchFamily="2" charset="0"/>
              </a:rPr>
              <a:t> найдите </a:t>
            </a:r>
            <a:r>
              <a:rPr lang="ru-RU" dirty="0">
                <a:latin typeface="Codec Cold News" pitchFamily="2" charset="0"/>
              </a:rPr>
              <a:t>в </a:t>
            </a:r>
            <a:r>
              <a:rPr lang="en-US" dirty="0" smtClean="0">
                <a:latin typeface="Codec Cold News" pitchFamily="2" charset="0"/>
              </a:rPr>
              <a:t> </a:t>
            </a:r>
            <a:r>
              <a:rPr lang="ru-RU" dirty="0" smtClean="0">
                <a:latin typeface="Codec Cold News" pitchFamily="2" charset="0"/>
              </a:rPr>
              <a:t>списке </a:t>
            </a:r>
            <a:r>
              <a:rPr lang="ru-RU" dirty="0" smtClean="0">
                <a:latin typeface="Codec Cold News" pitchFamily="2" charset="0"/>
              </a:rPr>
              <a:t>«Нижегородский государственный университет им. Н.И. </a:t>
            </a:r>
            <a:r>
              <a:rPr lang="ru-RU" dirty="0" smtClean="0">
                <a:latin typeface="Codec Cold News" pitchFamily="2" charset="0"/>
              </a:rPr>
              <a:t>Лобачевского» и </a:t>
            </a:r>
            <a:r>
              <a:rPr lang="ru-RU" smtClean="0">
                <a:latin typeface="Codec Cold News" pitchFamily="2" charset="0"/>
              </a:rPr>
              <a:t>отправьте запрос.</a:t>
            </a:r>
            <a:endParaRPr lang="ru-RU" dirty="0">
              <a:latin typeface="Codec Cold News" pitchFamily="2" charset="0"/>
            </a:endParaRPr>
          </a:p>
          <a:p>
            <a:endParaRPr lang="ru-RU" dirty="0">
              <a:latin typeface="Codec Cold News" pitchFamily="2" charset="0"/>
            </a:endParaRP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DC6FA9B8-C9C1-4F35-81CF-79B9BFFDD926}"/>
              </a:ext>
            </a:extLst>
          </p:cNvPr>
          <p:cNvCxnSpPr>
            <a:cxnSpLocks/>
          </p:cNvCxnSpPr>
          <p:nvPr/>
        </p:nvCxnSpPr>
        <p:spPr>
          <a:xfrm flipV="1">
            <a:off x="395537" y="3478940"/>
            <a:ext cx="504055" cy="3416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3BFE85F8-55B0-4C8F-B154-931D0592836C}"/>
              </a:ext>
            </a:extLst>
          </p:cNvPr>
          <p:cNvCxnSpPr/>
          <p:nvPr/>
        </p:nvCxnSpPr>
        <p:spPr>
          <a:xfrm flipV="1">
            <a:off x="755576" y="5060802"/>
            <a:ext cx="720080" cy="6480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866482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271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Регистрация читателей ННГУ для полнотекстового доступа к ЭБС из дома </vt:lpstr>
      <vt:lpstr>Содержание</vt:lpstr>
      <vt:lpstr>Вариант 1: в сети ННГУ </vt:lpstr>
      <vt:lpstr>Слайд 4</vt:lpstr>
      <vt:lpstr>Слайд 5</vt:lpstr>
      <vt:lpstr>Вариант 2: если вы зарегистрировались на BookUp из дома и хотите получить доступ как читатель ННГУ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СЕТИ</dc:title>
  <dc:creator>Илья</dc:creator>
  <cp:lastModifiedBy>Helen</cp:lastModifiedBy>
  <cp:revision>61</cp:revision>
  <dcterms:created xsi:type="dcterms:W3CDTF">2020-07-16T08:57:41Z</dcterms:created>
  <dcterms:modified xsi:type="dcterms:W3CDTF">2022-04-01T09:22:43Z</dcterms:modified>
</cp:coreProperties>
</file>